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07" r:id="rId1"/>
    <p:sldMasterId id="2147484111" r:id="rId2"/>
    <p:sldMasterId id="2147484114" r:id="rId3"/>
    <p:sldMasterId id="2147484119" r:id="rId4"/>
  </p:sldMasterIdLst>
  <p:notesMasterIdLst>
    <p:notesMasterId r:id="rId19"/>
  </p:notesMasterIdLst>
  <p:handoutMasterIdLst>
    <p:handoutMasterId r:id="rId20"/>
  </p:handoutMasterIdLst>
  <p:sldIdLst>
    <p:sldId id="2679" r:id="rId5"/>
    <p:sldId id="2710" r:id="rId6"/>
    <p:sldId id="2684" r:id="rId7"/>
    <p:sldId id="2711" r:id="rId8"/>
    <p:sldId id="2712" r:id="rId9"/>
    <p:sldId id="2713" r:id="rId10"/>
    <p:sldId id="2714" r:id="rId11"/>
    <p:sldId id="2715" r:id="rId12"/>
    <p:sldId id="2716" r:id="rId13"/>
    <p:sldId id="2717" r:id="rId14"/>
    <p:sldId id="2718" r:id="rId15"/>
    <p:sldId id="2719" r:id="rId16"/>
    <p:sldId id="2720" r:id="rId17"/>
    <p:sldId id="2721" r:id="rId18"/>
  </p:sldIdLst>
  <p:sldSz cx="9144000" cy="6858000" type="screen4x3"/>
  <p:notesSz cx="6858000" cy="93138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4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22" autoAdjust="0"/>
    <p:restoredTop sz="94660"/>
  </p:normalViewPr>
  <p:slideViewPr>
    <p:cSldViewPr>
      <p:cViewPr varScale="1">
        <p:scale>
          <a:sx n="69" d="100"/>
          <a:sy n="69" d="100"/>
        </p:scale>
        <p:origin x="15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718"/>
    </p:cViewPr>
  </p:sorterViewPr>
  <p:notesViewPr>
    <p:cSldViewPr>
      <p:cViewPr varScale="1">
        <p:scale>
          <a:sx n="97" d="100"/>
          <a:sy n="97" d="100"/>
        </p:scale>
        <p:origin x="-2744" y="-120"/>
      </p:cViewPr>
      <p:guideLst>
        <p:guide orient="horz" pos="293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69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54C41FC-E49B-4EB3-8B5A-F88F04AE8EFE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6554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6554"/>
            <a:ext cx="2971800" cy="46569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D232778-146F-49BD-BE29-D9B2F55D34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264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1725" y="698500"/>
            <a:ext cx="4654550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24085"/>
            <a:ext cx="5029200" cy="419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8171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848171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E995A9C-BB54-4197-A1AA-C7AB4E092F8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64005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62142"/>
            <a:ext cx="7772400" cy="1363133"/>
          </a:xfrm>
        </p:spPr>
        <p:txBody>
          <a:bodyPr anchor="t"/>
          <a:lstStyle>
            <a:lvl1pPr algn="l">
              <a:defRPr sz="3000" b="1" cap="all">
                <a:solidFill>
                  <a:srgbClr val="56008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61425"/>
            <a:ext cx="7772400" cy="15007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>
                <a:solidFill>
                  <a:srgbClr val="002060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06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8786395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604F6D-6D47-4D8A-B476-EB956BFE940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5175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62143"/>
            <a:ext cx="7772400" cy="1363133"/>
          </a:xfrm>
        </p:spPr>
        <p:txBody>
          <a:bodyPr anchor="t"/>
          <a:lstStyle>
            <a:lvl1pPr algn="l">
              <a:defRPr sz="2250" b="1" cap="all">
                <a:solidFill>
                  <a:srgbClr val="56008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61427"/>
            <a:ext cx="7772400" cy="15007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125">
                <a:solidFill>
                  <a:srgbClr val="002060"/>
                </a:solidFill>
              </a:defRPr>
            </a:lvl1pPr>
            <a:lvl2pPr marL="257168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1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4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641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62140"/>
            <a:ext cx="7772400" cy="1363133"/>
          </a:xfrm>
        </p:spPr>
        <p:txBody>
          <a:bodyPr anchor="t"/>
          <a:lstStyle>
            <a:lvl1pPr algn="l">
              <a:defRPr sz="4000" b="1" cap="all">
                <a:solidFill>
                  <a:srgbClr val="56008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61425"/>
            <a:ext cx="7772400" cy="15007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00206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677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>
                <a:solidFill>
                  <a:schemeClr val="accent1">
                    <a:lumMod val="50000"/>
                  </a:schemeClr>
                </a:solidFill>
                <a:latin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AE352-60CF-47E5-93C5-8B8940BF0C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359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en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1019847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628" y="770467"/>
            <a:ext cx="8086725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634" y="4198409"/>
            <a:ext cx="6921151" cy="16459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052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502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628" y="767419"/>
            <a:ext cx="8085582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0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634" y="4187275"/>
            <a:ext cx="6919722" cy="164592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477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7492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7738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629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2032000"/>
            <a:ext cx="3806190" cy="7234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492" y="2736150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310" y="2029968"/>
            <a:ext cx="3806190" cy="72237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310" y="2734056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020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695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8309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00" y="0"/>
            <a:ext cx="3429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196053" y="542282"/>
            <a:ext cx="253746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762000"/>
            <a:ext cx="4572000" cy="4572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06987" y="2511813"/>
            <a:ext cx="254889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>
                <a:solidFill>
                  <a:srgbClr val="40404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586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918" y="5418668"/>
            <a:ext cx="8085582" cy="61328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9144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rgbClr val="4D4D4D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7492" y="5909735"/>
            <a:ext cx="6922008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377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910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7963" y="695325"/>
            <a:ext cx="1971675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644" y="714376"/>
            <a:ext cx="5800725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4104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en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2220992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E2CF18-2A9F-1840-8D85-F2D889205D9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262" y="0"/>
            <a:ext cx="9121478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2178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rgbClr val="56008C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E2CF18-2A9F-1840-8D85-F2D889205D9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263" y="0"/>
            <a:ext cx="9121479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2178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144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</p:sldLayoutIdLst>
  <p:txStyles>
    <p:titleStyle>
      <a:lvl1pPr algn="ctr" defTabSz="257168" rtl="0" eaLnBrk="1" latinLnBrk="0" hangingPunct="1">
        <a:spcBef>
          <a:spcPct val="0"/>
        </a:spcBef>
        <a:buNone/>
        <a:defRPr sz="2475" kern="1200">
          <a:solidFill>
            <a:srgbClr val="56008C"/>
          </a:solidFill>
          <a:latin typeface="+mj-lt"/>
          <a:ea typeface="+mj-ea"/>
          <a:cs typeface="+mj-cs"/>
        </a:defRPr>
      </a:lvl1pPr>
    </p:titleStyle>
    <p:bodyStyle>
      <a:lvl1pPr marL="192876" indent="-192876" algn="l" defTabSz="257168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99" indent="-160730" algn="l" defTabSz="257168" rtl="0" eaLnBrk="1" latinLnBrk="0" hangingPunct="1">
        <a:spcBef>
          <a:spcPct val="20000"/>
        </a:spcBef>
        <a:buFont typeface="Arial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22" indent="-128585" algn="l" defTabSz="257168" rtl="0" eaLnBrk="1" latinLnBrk="0" hangingPunct="1">
        <a:spcBef>
          <a:spcPct val="20000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091" indent="-128585" algn="l" defTabSz="257168" rtl="0" eaLnBrk="1" latinLnBrk="0" hangingPunct="1">
        <a:spcBef>
          <a:spcPct val="20000"/>
        </a:spcBef>
        <a:buFont typeface="Arial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257168" rtl="0" eaLnBrk="1" latinLnBrk="0" hangingPunct="1">
        <a:spcBef>
          <a:spcPct val="20000"/>
        </a:spcBef>
        <a:buFont typeface="Arial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8" indent="-128585" algn="l" defTabSz="257168" rtl="0" eaLnBrk="1" latinLnBrk="0" hangingPunct="1">
        <a:spcBef>
          <a:spcPct val="20000"/>
        </a:spcBef>
        <a:buFont typeface="Arial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257168" rtl="0" eaLnBrk="1" latinLnBrk="0" hangingPunct="1">
        <a:spcBef>
          <a:spcPct val="20000"/>
        </a:spcBef>
        <a:buFont typeface="Arial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257168" rtl="0" eaLnBrk="1" latinLnBrk="0" hangingPunct="1">
        <a:spcBef>
          <a:spcPct val="20000"/>
        </a:spcBef>
        <a:buFont typeface="Arial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4" indent="-128585" algn="l" defTabSz="257168" rtl="0" eaLnBrk="1" latinLnBrk="0" hangingPunct="1">
        <a:spcBef>
          <a:spcPct val="20000"/>
        </a:spcBef>
        <a:buFont typeface="Arial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8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2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8" algn="l" defTabSz="257168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E2CF18-2A9F-1840-8D85-F2D889205D9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261" y="0"/>
            <a:ext cx="9121478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2178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75D94-D09F-4B4F-8C8D-1428935728FF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D984D-68B2-7348-968D-F1D247E1F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33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7" r:id="rId2"/>
    <p:sldLayoutId id="2147484118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56008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2919" y="499533"/>
            <a:ext cx="8079581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206" y="1993393"/>
            <a:ext cx="8065294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0" y="6412447"/>
            <a:ext cx="30861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B0B4DC25-798B-2944-BCDE-238D5B8EF30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6554697"/>
            <a:ext cx="37719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41193" y="5829748"/>
            <a:ext cx="219456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F99A56C9-EA1E-2C45-BB34-1DFDC842A4D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68D091-DA5C-45D2-9890-032B3501C10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2" y="0"/>
            <a:ext cx="9121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76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  <p:sldLayoutId id="214748413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74320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574B87-291D-42D5-849E-368485E04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81EA36-4DB5-3844-A46B-B3B0335B41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635" y="4649432"/>
            <a:ext cx="8192729" cy="2208567"/>
          </a:xfrm>
        </p:spPr>
        <p:txBody>
          <a:bodyPr>
            <a:normAutofit/>
          </a:bodyPr>
          <a:lstStyle/>
          <a:p>
            <a:pPr algn="ctr"/>
            <a:r>
              <a:rPr lang="en-US" sz="4900" dirty="0">
                <a:latin typeface="AR BONNIE" panose="02000000000000000000" pitchFamily="2" charset="0"/>
              </a:rPr>
              <a:t>A Toast to You!</a:t>
            </a:r>
            <a:br>
              <a:rPr lang="en-US" sz="4900" dirty="0"/>
            </a:br>
            <a:r>
              <a:rPr lang="en-US" sz="4900" dirty="0"/>
              <a:t>2021</a:t>
            </a:r>
            <a:br>
              <a:rPr lang="en-US" sz="4900" dirty="0"/>
            </a:br>
            <a:endParaRPr lang="en-US" sz="49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BB8A1B-F478-46E3-B3D4-FC7E87D51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428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699608-D5EE-42BE-9E75-021B863816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97" y="1168617"/>
            <a:ext cx="7620000" cy="217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41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50633A-69C6-4990-9922-966A005CE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24" y="639763"/>
            <a:ext cx="2960998" cy="54927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5200" dirty="0">
                <a:solidFill>
                  <a:srgbClr val="FFFFFF"/>
                </a:solidFill>
              </a:rPr>
              <a:t>NAWBO</a:t>
            </a:r>
            <a:br>
              <a:rPr lang="en-US" sz="5200" dirty="0">
                <a:solidFill>
                  <a:srgbClr val="FFFFFF"/>
                </a:solidFill>
              </a:rPr>
            </a:br>
            <a:r>
              <a:rPr lang="en-US" sz="5200" dirty="0">
                <a:solidFill>
                  <a:srgbClr val="FFFFFF"/>
                </a:solidFill>
              </a:rPr>
              <a:t>Iowa</a:t>
            </a:r>
          </a:p>
        </p:txBody>
      </p:sp>
      <p:cxnSp>
        <p:nvCxnSpPr>
          <p:cNvPr id="13" name="Straight Connector 9">
            <a:extLst>
              <a:ext uri="{FF2B5EF4-FFF2-40B4-BE49-F238E27FC236}">
                <a16:creationId xmlns:a16="http://schemas.microsoft.com/office/drawing/2014/main" id="{9E13708B-D2E3-41E3-BD49-F91005647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28492" y="2211346"/>
            <a:ext cx="0" cy="2349584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7EAC07-7E5B-4E96-926A-B9D32D51E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6211" y="0"/>
            <a:ext cx="4728061" cy="6781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 "/>
            </a:pPr>
            <a:r>
              <a:rPr lang="en-US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NAWBO Iowa propels women entrepreneurs into economic, social &amp; political spheres of influence statewide.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5202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286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Angie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Chaplin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Mindful Leadership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3052" y="2689438"/>
            <a:ext cx="2492890" cy="1479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A1A5BC-1BDA-41EB-B04D-4278B8598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52625"/>
            <a:ext cx="3810000" cy="381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664B49-0C54-4635-8201-873C93463C6D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Alignment</a:t>
            </a:r>
          </a:p>
        </p:txBody>
      </p:sp>
    </p:spTree>
    <p:extLst>
      <p:ext uri="{BB962C8B-B14F-4D97-AF65-F5344CB8AC3E}">
        <p14:creationId xmlns:p14="http://schemas.microsoft.com/office/powerpoint/2010/main" val="321127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07983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Stephanie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Hill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Light Bulb Moment Consulting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3144" y="2689438"/>
            <a:ext cx="2492890" cy="1479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FD777B-B865-4D1F-AEBE-B1BACC9C7C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5262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C988F58-C456-4D82-8625-57F9C1D83277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Hope</a:t>
            </a:r>
          </a:p>
        </p:txBody>
      </p:sp>
    </p:spTree>
    <p:extLst>
      <p:ext uri="{BB962C8B-B14F-4D97-AF65-F5344CB8AC3E}">
        <p14:creationId xmlns:p14="http://schemas.microsoft.com/office/powerpoint/2010/main" val="102156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599"/>
            <a:ext cx="2295699" cy="235175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Ashley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Hunt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 err="1">
                <a:solidFill>
                  <a:srgbClr val="FFFFFF"/>
                </a:solidFill>
              </a:rPr>
              <a:t>IAstrategies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231" y="2689438"/>
            <a:ext cx="2492890" cy="157776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8392F6-62BC-4A5E-8173-C2DAE9E9C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624" y="195262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86F640D-70A9-4348-A429-EB9C3B6FD7DF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Impact</a:t>
            </a:r>
          </a:p>
        </p:txBody>
      </p:sp>
    </p:spTree>
    <p:extLst>
      <p:ext uri="{BB962C8B-B14F-4D97-AF65-F5344CB8AC3E}">
        <p14:creationId xmlns:p14="http://schemas.microsoft.com/office/powerpoint/2010/main" val="211501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209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Karla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Rendall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 err="1">
                <a:solidFill>
                  <a:srgbClr val="FFFFFF"/>
                </a:solidFill>
              </a:rPr>
              <a:t>Rendall</a:t>
            </a:r>
            <a:r>
              <a:rPr lang="en-US" sz="2000" dirty="0">
                <a:solidFill>
                  <a:srgbClr val="FFFFFF"/>
                </a:solidFill>
              </a:rPr>
              <a:t> Insurance Agency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4322" y="2689438"/>
            <a:ext cx="2492890" cy="14682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5" name="Picture 4" descr="A person with her mouth open&#10;&#10;Description automatically generated with low confidence">
            <a:extLst>
              <a:ext uri="{FF2B5EF4-FFF2-40B4-BE49-F238E27FC236}">
                <a16:creationId xmlns:a16="http://schemas.microsoft.com/office/drawing/2014/main" id="{C694D2E2-869A-4653-9EF4-C2A5A103E3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5262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6E455E-CA11-4A86-A937-5613F9D042E0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Freedom</a:t>
            </a:r>
          </a:p>
        </p:txBody>
      </p:sp>
    </p:spTree>
    <p:extLst>
      <p:ext uri="{BB962C8B-B14F-4D97-AF65-F5344CB8AC3E}">
        <p14:creationId xmlns:p14="http://schemas.microsoft.com/office/powerpoint/2010/main" val="265542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286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Claudia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 err="1">
                <a:solidFill>
                  <a:srgbClr val="FFFFFF"/>
                </a:solidFill>
              </a:rPr>
              <a:t>Schabel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 err="1">
                <a:solidFill>
                  <a:srgbClr val="FFFFFF"/>
                </a:solidFill>
              </a:rPr>
              <a:t>Schabel</a:t>
            </a:r>
            <a:r>
              <a:rPr lang="en-US" sz="2000" dirty="0">
                <a:solidFill>
                  <a:srgbClr val="FFFFFF"/>
                </a:solidFill>
              </a:rPr>
              <a:t> Solutions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359" y="2689438"/>
            <a:ext cx="2492890" cy="14682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6" name="Picture 5" descr="A person smiling at the camera&#10;&#10;Description automatically generated with medium confidence">
            <a:extLst>
              <a:ext uri="{FF2B5EF4-FFF2-40B4-BE49-F238E27FC236}">
                <a16:creationId xmlns:a16="http://schemas.microsoft.com/office/drawing/2014/main" id="{B5F78410-D428-4827-A779-5F02C6D75A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692" y="195262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C6E875-CEC1-4C9D-A7CB-B7A0DCFDB2AC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Impact</a:t>
            </a:r>
          </a:p>
        </p:txBody>
      </p:sp>
    </p:spTree>
    <p:extLst>
      <p:ext uri="{BB962C8B-B14F-4D97-AF65-F5344CB8AC3E}">
        <p14:creationId xmlns:p14="http://schemas.microsoft.com/office/powerpoint/2010/main" val="184984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209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Rebecca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Albers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Wells Fargo Advisors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4322" y="2689438"/>
            <a:ext cx="2492890" cy="14682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10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5" name="Picture 4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467AE747-6943-4296-9396-67271A2DB8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39562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B1C2475-9D2B-468D-855A-A2DE509042D6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Flexible</a:t>
            </a:r>
          </a:p>
        </p:txBody>
      </p:sp>
    </p:spTree>
    <p:extLst>
      <p:ext uri="{BB962C8B-B14F-4D97-AF65-F5344CB8AC3E}">
        <p14:creationId xmlns:p14="http://schemas.microsoft.com/office/powerpoint/2010/main" val="4192794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1828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Tricia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Rivas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 err="1">
                <a:solidFill>
                  <a:srgbClr val="FFFFFF"/>
                </a:solidFill>
              </a:rPr>
              <a:t>Trixies</a:t>
            </a:r>
            <a:r>
              <a:rPr lang="en-US" sz="2000" dirty="0">
                <a:solidFill>
                  <a:srgbClr val="FFFFFF"/>
                </a:solidFill>
              </a:rPr>
              <a:t> Salon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359" y="2689438"/>
            <a:ext cx="2492890" cy="157776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10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BBB67056-F23D-47F1-9C79-807F6B0942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87459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8DF62DA-54B7-4885-99CD-033D6EE1A587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Create</a:t>
            </a:r>
          </a:p>
        </p:txBody>
      </p:sp>
    </p:spTree>
    <p:extLst>
      <p:ext uri="{BB962C8B-B14F-4D97-AF65-F5344CB8AC3E}">
        <p14:creationId xmlns:p14="http://schemas.microsoft.com/office/powerpoint/2010/main" val="412981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19812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Lori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100" dirty="0" err="1">
                <a:solidFill>
                  <a:srgbClr val="FFFFFF"/>
                </a:solidFill>
              </a:rPr>
              <a:t>Vande</a:t>
            </a:r>
            <a:r>
              <a:rPr lang="en-US" sz="4100" dirty="0">
                <a:solidFill>
                  <a:srgbClr val="FFFFFF"/>
                </a:solidFill>
              </a:rPr>
              <a:t> </a:t>
            </a:r>
            <a:r>
              <a:rPr lang="en-US" sz="4100" dirty="0" err="1">
                <a:solidFill>
                  <a:srgbClr val="FFFFFF"/>
                </a:solidFill>
              </a:rPr>
              <a:t>Krol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Life Made Simple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4182" y="2689438"/>
            <a:ext cx="2492890" cy="15074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15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5" name="Picture 4" descr="A person smiling for the camera&#10;&#10;Description automatically generated with low confidence">
            <a:extLst>
              <a:ext uri="{FF2B5EF4-FFF2-40B4-BE49-F238E27FC236}">
                <a16:creationId xmlns:a16="http://schemas.microsoft.com/office/drawing/2014/main" id="{E2CF55DD-42A2-4A15-A44D-F1ED37598B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59156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2B2257A-9FF8-4E2B-974E-85C0370E7244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Alignment</a:t>
            </a:r>
          </a:p>
        </p:txBody>
      </p:sp>
    </p:spTree>
    <p:extLst>
      <p:ext uri="{BB962C8B-B14F-4D97-AF65-F5344CB8AC3E}">
        <p14:creationId xmlns:p14="http://schemas.microsoft.com/office/powerpoint/2010/main" val="149177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209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Jayne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Armstrong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U.S. Small Business Administration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119" y="2689438"/>
            <a:ext cx="2492890" cy="161586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25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6" name="Picture 5" descr="A person with blonde hair&#10;&#10;Description automatically generated with low confidence">
            <a:extLst>
              <a:ext uri="{FF2B5EF4-FFF2-40B4-BE49-F238E27FC236}">
                <a16:creationId xmlns:a16="http://schemas.microsoft.com/office/drawing/2014/main" id="{8B195C26-948A-4864-8717-B76E0A1E9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26499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31E362D-A9DA-4A2D-9161-B72CF29BCBB1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Advocacy</a:t>
            </a:r>
          </a:p>
        </p:txBody>
      </p:sp>
    </p:spTree>
    <p:extLst>
      <p:ext uri="{BB962C8B-B14F-4D97-AF65-F5344CB8AC3E}">
        <p14:creationId xmlns:p14="http://schemas.microsoft.com/office/powerpoint/2010/main" val="96294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07983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Courtney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100" dirty="0" err="1">
                <a:solidFill>
                  <a:srgbClr val="FFFFFF"/>
                </a:solidFill>
              </a:rPr>
              <a:t>DeRonde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TDT CPAs and Advisors PC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4322" y="2541678"/>
            <a:ext cx="2492890" cy="16764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45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5" name="Picture 4" descr="A close-up of a person smiling&#10;&#10;Description automatically generated">
            <a:extLst>
              <a:ext uri="{FF2B5EF4-FFF2-40B4-BE49-F238E27FC236}">
                <a16:creationId xmlns:a16="http://schemas.microsoft.com/office/drawing/2014/main" id="{45FCE06F-5A25-4F5D-B92B-6AF4453CD8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6786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A631CA-DAEC-48BB-A1DF-6041879F7FB4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Impact</a:t>
            </a:r>
          </a:p>
        </p:txBody>
      </p:sp>
    </p:spTree>
    <p:extLst>
      <p:ext uri="{BB962C8B-B14F-4D97-AF65-F5344CB8AC3E}">
        <p14:creationId xmlns:p14="http://schemas.microsoft.com/office/powerpoint/2010/main" val="80066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10524E9-E361-435E-93CC-D891398D1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3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E7A55-F772-4DE6-B79A-FDC9076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918" y="609600"/>
            <a:ext cx="2295699" cy="207983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</a:pPr>
            <a:r>
              <a:rPr lang="en-US" sz="4400" dirty="0">
                <a:solidFill>
                  <a:srgbClr val="FFFFFF"/>
                </a:solidFill>
              </a:rPr>
              <a:t>Monica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FFFF"/>
                </a:solidFill>
              </a:rPr>
              <a:t>Sullivan</a:t>
            </a:r>
            <a:br>
              <a:rPr lang="en-US" sz="4400" dirty="0">
                <a:solidFill>
                  <a:srgbClr val="FFFFFF"/>
                </a:solidFill>
              </a:rPr>
            </a:br>
            <a:r>
              <a:rPr lang="en-US" sz="2000" dirty="0">
                <a:solidFill>
                  <a:srgbClr val="FFFFFF"/>
                </a:solidFill>
              </a:rPr>
              <a:t>TDT CPAs </a:t>
            </a:r>
            <a:r>
              <a:rPr lang="en-US" sz="2000">
                <a:solidFill>
                  <a:srgbClr val="FFFFFF"/>
                </a:solidFill>
              </a:rPr>
              <a:t>and Advisors </a:t>
            </a:r>
            <a:r>
              <a:rPr lang="en-US" sz="2000" dirty="0">
                <a:solidFill>
                  <a:srgbClr val="FFFFFF"/>
                </a:solidFill>
              </a:rPr>
              <a:t>PC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1299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946B7F-A15D-48B2-88C8-58E30103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4322" y="2689438"/>
            <a:ext cx="2492890" cy="15074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indent="0" algn="ctr">
              <a:buNone/>
            </a:pPr>
            <a:r>
              <a:rPr lang="en-US" sz="6000" b="1" dirty="0">
                <a:solidFill>
                  <a:schemeClr val="bg1"/>
                </a:solidFill>
              </a:rPr>
              <a:t>45</a:t>
            </a:r>
          </a:p>
          <a:p>
            <a:pPr marL="11430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YEARS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BD441-5333-4708-BD66-DAAB3D0FF5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10" y="4168562"/>
            <a:ext cx="2209388" cy="2351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E633333-8187-4BF6-9FB5-6F95E87EF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69" y="409575"/>
            <a:ext cx="5367130" cy="1543050"/>
          </a:xfrm>
          <a:prstGeom prst="rect">
            <a:avLst/>
          </a:prstGeom>
        </p:spPr>
      </p:pic>
      <p:pic>
        <p:nvPicPr>
          <p:cNvPr id="6" name="Picture 5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6345F37A-8971-4B40-AA86-0747ED0D15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34" y="1952625"/>
            <a:ext cx="3810000" cy="381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8970F1B-C08E-4ECC-AEA6-B339E12AA89E}"/>
              </a:ext>
            </a:extLst>
          </p:cNvPr>
          <p:cNvSpPr txBox="1"/>
          <p:nvPr/>
        </p:nvSpPr>
        <p:spPr>
          <a:xfrm>
            <a:off x="4227534" y="595636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pc="2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Passion</a:t>
            </a:r>
          </a:p>
        </p:txBody>
      </p:sp>
    </p:spTree>
    <p:extLst>
      <p:ext uri="{BB962C8B-B14F-4D97-AF65-F5344CB8AC3E}">
        <p14:creationId xmlns:p14="http://schemas.microsoft.com/office/powerpoint/2010/main" val="403480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574B87-291D-42D5-849E-368485E04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81EA36-4DB5-3844-A46B-B3B0335B41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635" y="4260631"/>
            <a:ext cx="8192729" cy="2208567"/>
          </a:xfrm>
        </p:spPr>
        <p:txBody>
          <a:bodyPr>
            <a:normAutofit fontScale="90000"/>
          </a:bodyPr>
          <a:lstStyle/>
          <a:p>
            <a:pPr algn="ctr">
              <a:lnSpc>
                <a:spcPts val="5400"/>
              </a:lnSpc>
            </a:pPr>
            <a:r>
              <a:rPr lang="en-US" sz="4900" spc="300" dirty="0">
                <a:latin typeface="AR BONNIE" panose="02000000000000000000" pitchFamily="2" charset="0"/>
              </a:rPr>
              <a:t>UP NEXT:</a:t>
            </a:r>
            <a:br>
              <a:rPr lang="en-US" sz="4900" spc="300" dirty="0">
                <a:latin typeface="AR BONNIE" panose="02000000000000000000" pitchFamily="2" charset="0"/>
              </a:rPr>
            </a:br>
            <a:r>
              <a:rPr lang="en-US" sz="4900" spc="300" dirty="0">
                <a:latin typeface="AR BONNIE" panose="02000000000000000000" pitchFamily="2" charset="0"/>
              </a:rPr>
              <a:t>COFFEE &amp; CONVERSATION – 11.12</a:t>
            </a:r>
            <a:br>
              <a:rPr lang="en-US" sz="4900" spc="300" dirty="0">
                <a:latin typeface="AR BONNIE" panose="02000000000000000000" pitchFamily="2" charset="0"/>
              </a:rPr>
            </a:br>
            <a:r>
              <a:rPr lang="en-US" sz="4900" spc="300" dirty="0">
                <a:latin typeface="AR BONNIE" panose="02000000000000000000" pitchFamily="2" charset="0"/>
              </a:rPr>
              <a:t>LUNCH PROGRAM @ HYPERION – 12.1</a:t>
            </a:r>
            <a:endParaRPr lang="en-US" sz="4900" spc="3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BB8A1B-F478-46E3-B3D4-FC7E87D51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428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699608-D5EE-42BE-9E75-021B863816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97" y="1168617"/>
            <a:ext cx="7620000" cy="217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2324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Custom Design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Metropolitan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158</Words>
  <Application>Microsoft Office PowerPoint</Application>
  <PresentationFormat>On-screen Show (4:3)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 BONNIE</vt:lpstr>
      <vt:lpstr>Arial</vt:lpstr>
      <vt:lpstr>Arial</vt:lpstr>
      <vt:lpstr>Calibri</vt:lpstr>
      <vt:lpstr>Calibri Light</vt:lpstr>
      <vt:lpstr>Custom Design</vt:lpstr>
      <vt:lpstr>1_Custom Design</vt:lpstr>
      <vt:lpstr>2_Custom Design</vt:lpstr>
      <vt:lpstr>Metropolitan</vt:lpstr>
      <vt:lpstr>A Toast to You! 2021 </vt:lpstr>
      <vt:lpstr>NAWBO Iowa</vt:lpstr>
      <vt:lpstr>Angie Chaplin Mindful Leadership</vt:lpstr>
      <vt:lpstr>Stephanie Hill Light Bulb Moment Consulting</vt:lpstr>
      <vt:lpstr>Ashley Hunt IAstrategies</vt:lpstr>
      <vt:lpstr>Karla Rendall Rendall Insurance Agency</vt:lpstr>
      <vt:lpstr>Claudia Schabel Schabel Solutions</vt:lpstr>
      <vt:lpstr>Rebecca Albers Wells Fargo Advisors</vt:lpstr>
      <vt:lpstr>Tricia Rivas Trixies Salon</vt:lpstr>
      <vt:lpstr>Lori Vande Krol Life Made Simple</vt:lpstr>
      <vt:lpstr>Jayne Armstrong U.S. Small Business Administration</vt:lpstr>
      <vt:lpstr>Courtney DeRonde TDT CPAs and Advisors PC</vt:lpstr>
      <vt:lpstr>Monica Sullivan TDT CPAs and Advisors PC</vt:lpstr>
      <vt:lpstr>UP NEXT: COFFEE &amp; CONVERSATION – 11.12 LUNCH PROGRAM @ HYPERION – 12.1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5-STAR Healthy Chapter Program</dc:title>
  <dc:creator>Janie Stubblefield</dc:creator>
  <cp:lastModifiedBy>Kathryn Towner</cp:lastModifiedBy>
  <cp:revision>12</cp:revision>
  <dcterms:created xsi:type="dcterms:W3CDTF">2020-09-18T19:32:34Z</dcterms:created>
  <dcterms:modified xsi:type="dcterms:W3CDTF">2021-11-03T18:00:34Z</dcterms:modified>
</cp:coreProperties>
</file>